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Economica"/>
      <p:regular r:id="rId40"/>
      <p:bold r:id="rId41"/>
      <p:italic r:id="rId42"/>
      <p:boldItalic r:id="rId43"/>
    </p:embeddedFont>
    <p:embeddedFont>
      <p:font typeface="Proxima Nova"/>
      <p:regular r:id="rId44"/>
      <p:bold r:id="rId45"/>
      <p:italic r:id="rId46"/>
      <p:boldItalic r:id="rId47"/>
    </p:embeddedFont>
    <p:embeddedFont>
      <p:font typeface="Open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conomica-regular.fntdata"/><Relationship Id="rId42" Type="http://schemas.openxmlformats.org/officeDocument/2006/relationships/font" Target="fonts/Economica-italic.fntdata"/><Relationship Id="rId41" Type="http://schemas.openxmlformats.org/officeDocument/2006/relationships/font" Target="fonts/Economica-bold.fntdata"/><Relationship Id="rId44" Type="http://schemas.openxmlformats.org/officeDocument/2006/relationships/font" Target="fonts/ProximaNova-regular.fntdata"/><Relationship Id="rId43" Type="http://schemas.openxmlformats.org/officeDocument/2006/relationships/font" Target="fonts/Economica-boldItalic.fntdata"/><Relationship Id="rId46" Type="http://schemas.openxmlformats.org/officeDocument/2006/relationships/font" Target="fonts/ProximaNova-italic.fntdata"/><Relationship Id="rId45" Type="http://schemas.openxmlformats.org/officeDocument/2006/relationships/font" Target="fonts/ProximaNov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OpenSans-regular.fntdata"/><Relationship Id="rId47" Type="http://schemas.openxmlformats.org/officeDocument/2006/relationships/font" Target="fonts/ProximaNova-boldItalic.fntdata"/><Relationship Id="rId49"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OpenSans-boldItalic.fntdata"/><Relationship Id="rId5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7757d4700e_5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757d4700e_5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rgbClr val="CC0000"/>
                </a:highlight>
              </a:rPr>
              <a:t>Od - </a:t>
            </a:r>
            <a:r>
              <a:rPr lang="en"/>
              <a:t>LAST PAGE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7757d4700e_13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757d4700e_13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7757d4700e_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7757d4700e_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74cc3c11d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74cc3c11d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highlight>
                  <a:srgbClr val="8E7CC3"/>
                </a:highlight>
              </a:rPr>
              <a:t>Aanchal</a:t>
            </a:r>
            <a:r>
              <a:rPr lang="en" sz="1800">
                <a:solidFill>
                  <a:schemeClr val="dk1"/>
                </a:solidFill>
              </a:rPr>
              <a:t> - </a:t>
            </a:r>
            <a:r>
              <a:rPr lang="en" sz="1400">
                <a:solidFill>
                  <a:schemeClr val="dk1"/>
                </a:solidFill>
              </a:rPr>
              <a:t>directs to account details, sets categories for new transactions, imports to CSV file, customizing notification and triggers (if we can do this idk)</a:t>
            </a:r>
            <a:endParaRPr sz="14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757d4700e_1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757d4700e_1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757d4700e_13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757d4700e_13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7757d4700e_13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7757d4700e_13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7757d4700e_1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7757d4700e_1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7757d4700e_13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757d4700e_13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774cc3c11d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774cc3c11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highlight>
                  <a:srgbClr val="38761D"/>
                </a:highlight>
              </a:rPr>
              <a:t>Nik</a:t>
            </a:r>
            <a:r>
              <a:rPr lang="en" sz="1800">
                <a:solidFill>
                  <a:schemeClr val="dk1"/>
                </a:solidFill>
              </a:rPr>
              <a:t> - </a:t>
            </a:r>
            <a:r>
              <a:rPr lang="en" sz="1400">
                <a:solidFill>
                  <a:schemeClr val="dk1"/>
                </a:solidFill>
              </a:rPr>
              <a:t>the tech BEHIND the notifications page, what did he do to implement it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774cc3c11d_0_2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774cc3c11d_0_2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0"/>
              </a:spcBef>
              <a:spcAft>
                <a:spcPts val="0"/>
              </a:spcAft>
              <a:buClr>
                <a:schemeClr val="dk1"/>
              </a:buClr>
              <a:buSzPts val="1100"/>
              <a:buFont typeface="Arial"/>
              <a:buNone/>
            </a:pPr>
            <a:r>
              <a:rPr i="1" lang="en" sz="1200">
                <a:solidFill>
                  <a:schemeClr val="dk1"/>
                </a:solidFill>
                <a:highlight>
                  <a:srgbClr val="38761D"/>
                </a:highlight>
              </a:rPr>
              <a:t>Nik</a:t>
            </a:r>
            <a:r>
              <a:rPr i="1" lang="en" sz="1200">
                <a:solidFill>
                  <a:schemeClr val="dk1"/>
                </a:solidFill>
              </a:rPr>
              <a:t>: Have you ever been lost without a bank app that doesn’t tell you your transaction details for all of your accounts, customizing notifications, and import all your transaction history into a CSV file?</a:t>
            </a:r>
            <a:endParaRPr i="1"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i="1" lang="en" sz="1200">
                <a:solidFill>
                  <a:schemeClr val="dk1"/>
                </a:solidFill>
              </a:rPr>
              <a:t>	</a:t>
            </a:r>
            <a:r>
              <a:rPr i="1" lang="en" sz="1200">
                <a:solidFill>
                  <a:schemeClr val="dk1"/>
                </a:solidFill>
                <a:highlight>
                  <a:srgbClr val="CC0000"/>
                </a:highlight>
              </a:rPr>
              <a:t>Od</a:t>
            </a:r>
            <a:r>
              <a:rPr i="1" lang="en" sz="1200">
                <a:solidFill>
                  <a:schemeClr val="dk1"/>
                </a:solidFill>
              </a:rPr>
              <a:t>: Gee golly, I really wish I had a bank app that told me my transaction details for all of my accounts, customizing notifications, and imported all of my transaction histories into a CSV file!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757d4700e_1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757d4700e_1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7757d4700e_1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757d4700e_1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774cc3c11d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774cc3c11d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highlight>
                  <a:srgbClr val="BF9000"/>
                </a:highlight>
              </a:rPr>
              <a:t>Alper</a:t>
            </a:r>
            <a:r>
              <a:rPr lang="en" sz="1800">
                <a:solidFill>
                  <a:schemeClr val="dk1"/>
                </a:solidFill>
              </a:rPr>
              <a:t> - </a:t>
            </a:r>
            <a:r>
              <a:rPr lang="en" sz="1400">
                <a:solidFill>
                  <a:schemeClr val="dk1"/>
                </a:solidFill>
              </a:rPr>
              <a:t>in-depth on triggers, explain the backend of triggers and interacting with the UI, more things TRANSACTIONS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774eca2a06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774eca2a0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7757d4700e_16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757d4700e_16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Architecture of our project we chose a three-tiered approach</a:t>
            </a:r>
            <a:endParaRPr/>
          </a:p>
          <a:p>
            <a:pPr indent="0" lvl="0" marL="0" rtl="0" algn="l">
              <a:spcBef>
                <a:spcPts val="0"/>
              </a:spcBef>
              <a:spcAft>
                <a:spcPts val="0"/>
              </a:spcAft>
              <a:buNone/>
            </a:pPr>
            <a:r>
              <a:rPr lang="en"/>
              <a:t>Made is easy for us to separate out the implementation of our app;</a:t>
            </a:r>
            <a:endParaRPr/>
          </a:p>
          <a:p>
            <a:pPr indent="0" lvl="0" marL="0" rtl="0" algn="l">
              <a:spcBef>
                <a:spcPts val="0"/>
              </a:spcBef>
              <a:spcAft>
                <a:spcPts val="0"/>
              </a:spcAft>
              <a:buNone/>
            </a:pPr>
            <a:r>
              <a:rPr lang="en"/>
              <a:t>One layer for data, one for validating, associating, and serving data, and one for presenting data</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774cc3c11d_0_2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774cc3c11d_0_2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highlight>
                  <a:srgbClr val="3C78D8"/>
                </a:highlight>
              </a:rPr>
              <a:t>Michael</a:t>
            </a:r>
            <a:r>
              <a:rPr lang="en" sz="1800">
                <a:solidFill>
                  <a:schemeClr val="dk1"/>
                </a:solidFill>
              </a:rPr>
              <a:t> - Rather than bog down the front end with data validations, we leave that up to the api. If there is anything wrong it will tell us.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7757d4700e_1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7757d4700e_1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7757d4700e_15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7757d4700e_15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7757d4700e_16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757d4700e_16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7757d4700e_16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7757d4700e_16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774cc3c11d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74cc3c11d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i="1" lang="en" sz="1200">
                <a:solidFill>
                  <a:schemeClr val="dk1"/>
                </a:solidFill>
              </a:rPr>
              <a:t>	</a:t>
            </a:r>
            <a:r>
              <a:rPr i="1" lang="en" sz="1200">
                <a:solidFill>
                  <a:schemeClr val="dk1"/>
                </a:solidFill>
                <a:highlight>
                  <a:srgbClr val="BF9000"/>
                </a:highlight>
              </a:rPr>
              <a:t>Alper</a:t>
            </a:r>
            <a:r>
              <a:rPr i="1" lang="en" sz="1200">
                <a:solidFill>
                  <a:schemeClr val="dk1"/>
                </a:solidFill>
              </a:rPr>
              <a:t>: Well, now you can! With the newest, greatest Commerce Bank App.</a:t>
            </a:r>
            <a:endParaRPr i="1"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i="1" lang="en" sz="1200">
                <a:solidFill>
                  <a:schemeClr val="dk1"/>
                </a:solidFill>
              </a:rPr>
              <a:t>		</a:t>
            </a:r>
            <a:r>
              <a:rPr i="1" lang="en" sz="1200">
                <a:solidFill>
                  <a:schemeClr val="dk1"/>
                </a:solidFill>
                <a:highlight>
                  <a:srgbClr val="B7B7B7"/>
                </a:highlight>
              </a:rPr>
              <a:t>*Commerce Bank logo appears*</a:t>
            </a:r>
            <a:endParaRPr i="1" sz="1200">
              <a:solidFill>
                <a:schemeClr val="dk1"/>
              </a:solidFill>
              <a:highlight>
                <a:srgbClr val="B7B7B7"/>
              </a:highlight>
            </a:endParaRPr>
          </a:p>
          <a:p>
            <a:pPr indent="0" lvl="0" marL="0" rtl="0" algn="l">
              <a:lnSpc>
                <a:spcPct val="115000"/>
              </a:lnSpc>
              <a:spcBef>
                <a:spcPts val="0"/>
              </a:spcBef>
              <a:spcAft>
                <a:spcPts val="0"/>
              </a:spcAft>
              <a:buClr>
                <a:schemeClr val="dk1"/>
              </a:buClr>
              <a:buSzPts val="1100"/>
              <a:buFont typeface="Arial"/>
              <a:buNone/>
            </a:pPr>
            <a:r>
              <a:rPr i="1" lang="en" sz="1200">
                <a:solidFill>
                  <a:schemeClr val="dk1"/>
                </a:solidFill>
              </a:rPr>
              <a:t>	</a:t>
            </a:r>
            <a:r>
              <a:rPr i="1" lang="en" sz="1200">
                <a:solidFill>
                  <a:schemeClr val="dk1"/>
                </a:solidFill>
                <a:highlight>
                  <a:srgbClr val="8E7CC3"/>
                </a:highlight>
              </a:rPr>
              <a:t>Aanchal</a:t>
            </a:r>
            <a:r>
              <a:rPr i="1" lang="en" sz="1200">
                <a:solidFill>
                  <a:schemeClr val="dk1"/>
                </a:solidFill>
              </a:rPr>
              <a:t>: Hello, we are group 5 for the Commerce Bank Project. We are going to go through the UI of the app as a ‘regular’ customer and what they can do with the app.</a:t>
            </a:r>
            <a:endParaRPr i="1" sz="1200">
              <a:solidFill>
                <a:schemeClr val="dk1"/>
              </a:solidFill>
            </a:endParaRPr>
          </a:p>
          <a:p>
            <a:pPr indent="457200" lvl="0" marL="0" rtl="0" algn="l">
              <a:lnSpc>
                <a:spcPct val="115000"/>
              </a:lnSpc>
              <a:spcBef>
                <a:spcPts val="0"/>
              </a:spcBef>
              <a:spcAft>
                <a:spcPts val="0"/>
              </a:spcAft>
              <a:buClr>
                <a:schemeClr val="dk1"/>
              </a:buClr>
              <a:buSzPts val="1100"/>
              <a:buFont typeface="Arial"/>
              <a:buNone/>
            </a:pPr>
            <a:r>
              <a:rPr i="1" lang="en" sz="1200">
                <a:solidFill>
                  <a:schemeClr val="dk1"/>
                </a:solidFill>
                <a:highlight>
                  <a:srgbClr val="3C78D8"/>
                </a:highlight>
              </a:rPr>
              <a:t>Michael</a:t>
            </a:r>
            <a:r>
              <a:rPr i="1" lang="en" sz="1200">
                <a:solidFill>
                  <a:schemeClr val="dk1"/>
                </a:solidFill>
              </a:rPr>
              <a:t>: We will also go in-depth into the backend of the project, what we did to implement these details, and the schema as well as the security features, or even how the application works.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7757d4700e_16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7757d4700e_16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7757d4700e_16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7757d4700e_16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774cc3c11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774cc3c11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774cc3c11d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774cc3c11d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7757d4700e_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7757d4700e_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774cc3c11d_0_2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74cc3c11d_0_2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1"/>
                </a:solidFill>
                <a:highlight>
                  <a:srgbClr val="CC0000"/>
                </a:highlight>
              </a:rPr>
              <a:t>Od</a:t>
            </a:r>
            <a:r>
              <a:rPr lang="en" sz="1800">
                <a:solidFill>
                  <a:schemeClr val="dk1"/>
                </a:solidFill>
              </a:rPr>
              <a:t> - </a:t>
            </a:r>
            <a:r>
              <a:rPr lang="en" sz="1400">
                <a:solidFill>
                  <a:schemeClr val="dk1"/>
                </a:solidFill>
              </a:rPr>
              <a:t>goes through the ‘beginning’ of the app ie. registering, logging in (errors), navigating to the dashboard</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7757d4700e_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757d4700e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7757d4700e_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757d4700e_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7757d4700e_5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7757d4700e_5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7757d4700e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757d4700e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7757d4700e_5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757d4700e_5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draw.io/?page-id=l8hXMBHkgcEJcSW0mbfh&amp;scale=auto#G1wpux_tNd-Ls2uN4xq5qpLwXa6lDHQJIW" TargetMode="Externa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4.png"/><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2134500" y="913250"/>
            <a:ext cx="4875000" cy="83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500">
                <a:latin typeface="Proxima Nova"/>
                <a:ea typeface="Proxima Nova"/>
                <a:cs typeface="Proxima Nova"/>
                <a:sym typeface="Proxima Nova"/>
              </a:rPr>
              <a:t>Commerce Bank Project</a:t>
            </a:r>
            <a:endParaRPr b="1" sz="2500">
              <a:latin typeface="Proxima Nova"/>
              <a:ea typeface="Proxima Nova"/>
              <a:cs typeface="Proxima Nova"/>
              <a:sym typeface="Proxima Nova"/>
            </a:endParaRPr>
          </a:p>
        </p:txBody>
      </p:sp>
      <p:sp>
        <p:nvSpPr>
          <p:cNvPr id="63" name="Google Shape;63;p13"/>
          <p:cNvSpPr txBox="1"/>
          <p:nvPr>
            <p:ph idx="1" type="subTitle"/>
          </p:nvPr>
        </p:nvSpPr>
        <p:spPr>
          <a:xfrm>
            <a:off x="3164675" y="2120650"/>
            <a:ext cx="3194400" cy="630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200">
                <a:latin typeface="Proxima Nova"/>
                <a:ea typeface="Proxima Nova"/>
                <a:cs typeface="Proxima Nova"/>
                <a:sym typeface="Proxima Nova"/>
              </a:rPr>
              <a:t>Group #5:</a:t>
            </a:r>
            <a:endParaRPr sz="2200">
              <a:latin typeface="Proxima Nova"/>
              <a:ea typeface="Proxima Nova"/>
              <a:cs typeface="Proxima Nova"/>
              <a:sym typeface="Proxima Nova"/>
            </a:endParaRPr>
          </a:p>
          <a:p>
            <a:pPr indent="0" lvl="0" marL="0" rtl="0" algn="r">
              <a:spcBef>
                <a:spcPts val="0"/>
              </a:spcBef>
              <a:spcAft>
                <a:spcPts val="0"/>
              </a:spcAft>
              <a:buNone/>
            </a:pPr>
            <a:r>
              <a:rPr lang="en" sz="2200">
                <a:latin typeface="Proxima Nova"/>
                <a:ea typeface="Proxima Nova"/>
                <a:cs typeface="Proxima Nova"/>
                <a:sym typeface="Proxima Nova"/>
              </a:rPr>
              <a:t>	Aanchal Tiwari</a:t>
            </a:r>
            <a:endParaRPr sz="2200">
              <a:latin typeface="Proxima Nova"/>
              <a:ea typeface="Proxima Nova"/>
              <a:cs typeface="Proxima Nova"/>
              <a:sym typeface="Proxima Nova"/>
            </a:endParaRPr>
          </a:p>
          <a:p>
            <a:pPr indent="0" lvl="0" marL="0" rtl="0" algn="r">
              <a:spcBef>
                <a:spcPts val="0"/>
              </a:spcBef>
              <a:spcAft>
                <a:spcPts val="0"/>
              </a:spcAft>
              <a:buNone/>
            </a:pPr>
            <a:r>
              <a:rPr lang="en" sz="2200">
                <a:latin typeface="Proxima Nova"/>
                <a:ea typeface="Proxima Nova"/>
                <a:cs typeface="Proxima Nova"/>
                <a:sym typeface="Proxima Nova"/>
              </a:rPr>
              <a:t>	Alper Erel</a:t>
            </a:r>
            <a:endParaRPr sz="2200">
              <a:latin typeface="Proxima Nova"/>
              <a:ea typeface="Proxima Nova"/>
              <a:cs typeface="Proxima Nova"/>
              <a:sym typeface="Proxima Nova"/>
            </a:endParaRPr>
          </a:p>
          <a:p>
            <a:pPr indent="0" lvl="0" marL="0" rtl="0" algn="r">
              <a:spcBef>
                <a:spcPts val="0"/>
              </a:spcBef>
              <a:spcAft>
                <a:spcPts val="0"/>
              </a:spcAft>
              <a:buNone/>
            </a:pPr>
            <a:r>
              <a:rPr lang="en" sz="2200">
                <a:latin typeface="Proxima Nova"/>
                <a:ea typeface="Proxima Nova"/>
                <a:cs typeface="Proxima Nova"/>
                <a:sym typeface="Proxima Nova"/>
              </a:rPr>
              <a:t>	Michael Homer</a:t>
            </a:r>
            <a:endParaRPr sz="2200">
              <a:latin typeface="Proxima Nova"/>
              <a:ea typeface="Proxima Nova"/>
              <a:cs typeface="Proxima Nova"/>
              <a:sym typeface="Proxima Nova"/>
            </a:endParaRPr>
          </a:p>
          <a:p>
            <a:pPr indent="0" lvl="0" marL="0" rtl="0" algn="r">
              <a:spcBef>
                <a:spcPts val="0"/>
              </a:spcBef>
              <a:spcAft>
                <a:spcPts val="0"/>
              </a:spcAft>
              <a:buNone/>
            </a:pPr>
            <a:r>
              <a:rPr lang="en" sz="2200">
                <a:latin typeface="Proxima Nova"/>
                <a:ea typeface="Proxima Nova"/>
                <a:cs typeface="Proxima Nova"/>
                <a:sym typeface="Proxima Nova"/>
              </a:rPr>
              <a:t>	Nikoloz Dzidzava</a:t>
            </a:r>
            <a:endParaRPr sz="2200">
              <a:latin typeface="Proxima Nova"/>
              <a:ea typeface="Proxima Nova"/>
              <a:cs typeface="Proxima Nova"/>
              <a:sym typeface="Proxima Nova"/>
            </a:endParaRPr>
          </a:p>
          <a:p>
            <a:pPr indent="0" lvl="0" marL="0" rtl="0" algn="r">
              <a:spcBef>
                <a:spcPts val="0"/>
              </a:spcBef>
              <a:spcAft>
                <a:spcPts val="0"/>
              </a:spcAft>
              <a:buNone/>
            </a:pPr>
            <a:r>
              <a:rPr lang="en" sz="2200">
                <a:latin typeface="Proxima Nova"/>
                <a:ea typeface="Proxima Nova"/>
                <a:cs typeface="Proxima Nova"/>
                <a:sym typeface="Proxima Nova"/>
              </a:rPr>
              <a:t>	Od Purevsuren</a:t>
            </a:r>
            <a:endParaRPr sz="2200">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Notifications</a:t>
            </a:r>
            <a:endParaRPr/>
          </a:p>
        </p:txBody>
      </p:sp>
      <p:pic>
        <p:nvPicPr>
          <p:cNvPr id="117" name="Google Shape;117;p22"/>
          <p:cNvPicPr preferRelativeResize="0"/>
          <p:nvPr/>
        </p:nvPicPr>
        <p:blipFill rotWithShape="1">
          <a:blip r:embed="rId3">
            <a:alphaModFix/>
          </a:blip>
          <a:srcRect b="20221" l="5186" r="0" t="9834"/>
          <a:stretch/>
        </p:blipFill>
        <p:spPr>
          <a:xfrm>
            <a:off x="914200" y="1225225"/>
            <a:ext cx="7315599" cy="35976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Dashboard</a:t>
            </a:r>
            <a:endParaRPr/>
          </a:p>
        </p:txBody>
      </p:sp>
      <p:pic>
        <p:nvPicPr>
          <p:cNvPr id="123" name="Google Shape;123;p23"/>
          <p:cNvPicPr preferRelativeResize="0"/>
          <p:nvPr/>
        </p:nvPicPr>
        <p:blipFill rotWithShape="1">
          <a:blip r:embed="rId3">
            <a:alphaModFix/>
          </a:blip>
          <a:srcRect b="0" l="4952" r="0" t="10015"/>
          <a:stretch/>
        </p:blipFill>
        <p:spPr>
          <a:xfrm>
            <a:off x="1616175" y="1044350"/>
            <a:ext cx="5911648" cy="37309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0" name="Google Shape;130;p24"/>
          <p:cNvPicPr preferRelativeResize="0"/>
          <p:nvPr/>
        </p:nvPicPr>
        <p:blipFill>
          <a:blip r:embed="rId3">
            <a:alphaModFix/>
          </a:blip>
          <a:stretch>
            <a:fillRect/>
          </a:stretch>
        </p:blipFill>
        <p:spPr>
          <a:xfrm>
            <a:off x="183425" y="208675"/>
            <a:ext cx="8777150" cy="4529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5"/>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7" name="Google Shape;137;p25"/>
          <p:cNvPicPr preferRelativeResize="0"/>
          <p:nvPr/>
        </p:nvPicPr>
        <p:blipFill>
          <a:blip r:embed="rId3">
            <a:alphaModFix/>
          </a:blip>
          <a:stretch>
            <a:fillRect/>
          </a:stretch>
        </p:blipFill>
        <p:spPr>
          <a:xfrm>
            <a:off x="265750" y="315925"/>
            <a:ext cx="8566550" cy="44075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4" name="Google Shape;144;p26"/>
          <p:cNvPicPr preferRelativeResize="0"/>
          <p:nvPr/>
        </p:nvPicPr>
        <p:blipFill>
          <a:blip r:embed="rId3">
            <a:alphaModFix/>
          </a:blip>
          <a:stretch>
            <a:fillRect/>
          </a:stretch>
        </p:blipFill>
        <p:spPr>
          <a:xfrm>
            <a:off x="261575" y="312138"/>
            <a:ext cx="8620850" cy="45192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Accounts</a:t>
            </a:r>
            <a:endParaRPr/>
          </a:p>
        </p:txBody>
      </p:sp>
      <p:pic>
        <p:nvPicPr>
          <p:cNvPr id="150" name="Google Shape;150;p27"/>
          <p:cNvPicPr preferRelativeResize="0"/>
          <p:nvPr/>
        </p:nvPicPr>
        <p:blipFill rotWithShape="1">
          <a:blip r:embed="rId3">
            <a:alphaModFix/>
          </a:blip>
          <a:srcRect b="0" l="4861" r="0" t="9461"/>
          <a:stretch/>
        </p:blipFill>
        <p:spPr>
          <a:xfrm>
            <a:off x="1575450" y="1147225"/>
            <a:ext cx="5993099" cy="38021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8"/>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7" name="Google Shape;157;p28"/>
          <p:cNvPicPr preferRelativeResize="0"/>
          <p:nvPr/>
        </p:nvPicPr>
        <p:blipFill>
          <a:blip r:embed="rId3">
            <a:alphaModFix/>
          </a:blip>
          <a:stretch>
            <a:fillRect/>
          </a:stretch>
        </p:blipFill>
        <p:spPr>
          <a:xfrm>
            <a:off x="238400" y="229275"/>
            <a:ext cx="8660126" cy="46375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4" name="Google Shape;164;p29"/>
          <p:cNvPicPr preferRelativeResize="0"/>
          <p:nvPr/>
        </p:nvPicPr>
        <p:blipFill>
          <a:blip r:embed="rId3">
            <a:alphaModFix/>
          </a:blip>
          <a:stretch>
            <a:fillRect/>
          </a:stretch>
        </p:blipFill>
        <p:spPr>
          <a:xfrm>
            <a:off x="311700" y="122275"/>
            <a:ext cx="8576700" cy="47155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3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0"/>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1" name="Google Shape;171;p30"/>
          <p:cNvPicPr preferRelativeResize="0"/>
          <p:nvPr/>
        </p:nvPicPr>
        <p:blipFill>
          <a:blip r:embed="rId3">
            <a:alphaModFix/>
          </a:blip>
          <a:stretch>
            <a:fillRect/>
          </a:stretch>
        </p:blipFill>
        <p:spPr>
          <a:xfrm>
            <a:off x="200425" y="168150"/>
            <a:ext cx="8743149" cy="46314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1"/>
          <p:cNvSpPr txBox="1"/>
          <p:nvPr>
            <p:ph type="title"/>
          </p:nvPr>
        </p:nvSpPr>
        <p:spPr>
          <a:xfrm>
            <a:off x="311700" y="947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Notifications</a:t>
            </a:r>
            <a:endParaRPr/>
          </a:p>
        </p:txBody>
      </p:sp>
      <p:sp>
        <p:nvSpPr>
          <p:cNvPr id="177" name="Google Shape;177;p31"/>
          <p:cNvSpPr txBox="1"/>
          <p:nvPr>
            <p:ph idx="1" type="body"/>
          </p:nvPr>
        </p:nvSpPr>
        <p:spPr>
          <a:xfrm>
            <a:off x="387100" y="1084450"/>
            <a:ext cx="8520600" cy="3797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There are only 3 types of notifications on our Bank App</a:t>
            </a:r>
            <a:endParaRPr/>
          </a:p>
          <a:p>
            <a:pPr indent="-317500" lvl="1" marL="914400" rtl="0" algn="l">
              <a:spcBef>
                <a:spcPts val="0"/>
              </a:spcBef>
              <a:spcAft>
                <a:spcPts val="0"/>
              </a:spcAft>
              <a:buSzPts val="1400"/>
              <a:buChar char="○"/>
            </a:pPr>
            <a:r>
              <a:rPr lang="en"/>
              <a:t>Large Withdrawal</a:t>
            </a:r>
            <a:endParaRPr/>
          </a:p>
          <a:p>
            <a:pPr indent="-317500" lvl="1" marL="914400" rtl="0" algn="l">
              <a:spcBef>
                <a:spcPts val="0"/>
              </a:spcBef>
              <a:spcAft>
                <a:spcPts val="0"/>
              </a:spcAft>
              <a:buSzPts val="1400"/>
              <a:buChar char="○"/>
            </a:pPr>
            <a:r>
              <a:rPr lang="en"/>
              <a:t>Low Balance</a:t>
            </a:r>
            <a:endParaRPr/>
          </a:p>
          <a:p>
            <a:pPr indent="-317500" lvl="1" marL="914400" rtl="0" algn="l">
              <a:spcBef>
                <a:spcPts val="0"/>
              </a:spcBef>
              <a:spcAft>
                <a:spcPts val="0"/>
              </a:spcAft>
              <a:buSzPts val="1400"/>
              <a:buChar char="○"/>
            </a:pPr>
            <a:r>
              <a:rPr lang="en"/>
              <a:t>Out of State Transaction</a:t>
            </a:r>
            <a:endParaRPr/>
          </a:p>
          <a:p>
            <a:pPr indent="-342900" lvl="0" marL="457200" rtl="0" algn="l">
              <a:spcBef>
                <a:spcPts val="0"/>
              </a:spcBef>
              <a:spcAft>
                <a:spcPts val="0"/>
              </a:spcAft>
              <a:buSzPts val="1800"/>
              <a:buChar char="●"/>
            </a:pPr>
            <a:r>
              <a:rPr lang="en"/>
              <a:t>In order to receive notifications user has to set triggers.</a:t>
            </a:r>
            <a:endParaRPr/>
          </a:p>
          <a:p>
            <a:pPr indent="-342900" lvl="0" marL="457200" rtl="0" algn="l">
              <a:spcBef>
                <a:spcPts val="0"/>
              </a:spcBef>
              <a:spcAft>
                <a:spcPts val="0"/>
              </a:spcAft>
              <a:buSzPts val="1800"/>
              <a:buChar char="●"/>
            </a:pPr>
            <a:r>
              <a:rPr lang="en"/>
              <a:t>After triggers are set, </a:t>
            </a:r>
            <a:r>
              <a:rPr lang="en"/>
              <a:t>user will be notified if</a:t>
            </a:r>
            <a:r>
              <a:rPr lang="en"/>
              <a:t> any transaction violates trigger constraints.</a:t>
            </a:r>
            <a:endParaRPr/>
          </a:p>
          <a:p>
            <a:pPr indent="-342900" lvl="0" marL="457200" rtl="0" algn="l">
              <a:spcBef>
                <a:spcPts val="0"/>
              </a:spcBef>
              <a:spcAft>
                <a:spcPts val="0"/>
              </a:spcAft>
              <a:buSzPts val="1800"/>
              <a:buChar char="●"/>
            </a:pPr>
            <a:r>
              <a:rPr lang="en"/>
              <a:t>Notifications can be updated</a:t>
            </a:r>
            <a:endParaRPr/>
          </a:p>
          <a:p>
            <a:pPr indent="-317500" lvl="1" marL="914400" rtl="0" algn="l">
              <a:spcBef>
                <a:spcPts val="0"/>
              </a:spcBef>
              <a:spcAft>
                <a:spcPts val="0"/>
              </a:spcAft>
              <a:buSzPts val="1400"/>
              <a:buChar char="○"/>
            </a:pPr>
            <a:r>
              <a:rPr lang="en"/>
              <a:t>Update -change read flag as seen, if the User reads the notifications</a:t>
            </a:r>
            <a:endParaRPr/>
          </a:p>
          <a:p>
            <a:pPr indent="-317500" lvl="1" marL="914400" rtl="0" algn="l">
              <a:spcBef>
                <a:spcPts val="0"/>
              </a:spcBef>
              <a:spcAft>
                <a:spcPts val="0"/>
              </a:spcAft>
              <a:buSzPts val="1400"/>
              <a:buChar char="○"/>
            </a:pPr>
            <a:r>
              <a:rPr lang="en"/>
              <a:t> Cannot change the description of the message</a:t>
            </a:r>
            <a:endParaRPr/>
          </a:p>
          <a:p>
            <a:pPr indent="0" lvl="0" marL="914400" rtl="0" algn="l">
              <a:spcBef>
                <a:spcPts val="1600"/>
              </a:spcBef>
              <a:spcAft>
                <a:spcPts val="0"/>
              </a:spcAft>
              <a:buNone/>
            </a:pPr>
            <a:r>
              <a:t/>
            </a:r>
            <a:endParaRPr/>
          </a:p>
          <a:p>
            <a:pPr indent="0" lvl="0" marL="914400" rtl="0" algn="l">
              <a:spcBef>
                <a:spcPts val="1600"/>
              </a:spcBef>
              <a:spcAft>
                <a:spcPts val="0"/>
              </a:spcAft>
              <a:buNone/>
            </a:pPr>
            <a:r>
              <a:rPr lang="en"/>
              <a:t>                                                                                                      </a:t>
            </a:r>
            <a:endParaRPr/>
          </a:p>
          <a:p>
            <a:pPr indent="0" lvl="0" marL="914400" rtl="0" algn="l">
              <a:spcBef>
                <a:spcPts val="1600"/>
              </a:spcBef>
              <a:spcAft>
                <a:spcPts val="0"/>
              </a:spcAft>
              <a:buNone/>
            </a:pPr>
            <a:r>
              <a:t/>
            </a:r>
            <a:endParaRPr/>
          </a:p>
          <a:p>
            <a:pPr indent="0" lvl="0" marL="914400" rtl="0" algn="l">
              <a:spcBef>
                <a:spcPts val="1600"/>
              </a:spcBef>
              <a:spcAft>
                <a:spcPts val="0"/>
              </a:spcAft>
              <a:buNone/>
            </a:pPr>
            <a:r>
              <a:rPr lang="en"/>
              <a:t>                                                                                                           </a:t>
            </a:r>
            <a:endParaRPr sz="800"/>
          </a:p>
          <a:p>
            <a:pPr indent="0" lvl="0" marL="0" rtl="0" algn="l">
              <a:spcBef>
                <a:spcPts val="1600"/>
              </a:spcBef>
              <a:spcAft>
                <a:spcPts val="0"/>
              </a:spcAft>
              <a:buNone/>
            </a:pPr>
            <a:r>
              <a:t/>
            </a:r>
            <a:endParaRPr/>
          </a:p>
          <a:p>
            <a:pPr indent="0" lvl="0" marL="0" rtl="0" algn="l">
              <a:spcBef>
                <a:spcPts val="1600"/>
              </a:spcBef>
              <a:spcAft>
                <a:spcPts val="0"/>
              </a:spcAft>
              <a:buNone/>
            </a:pPr>
            <a:r>
              <a:rPr lang="en"/>
              <a:t>                                                                                                                           </a:t>
            </a:r>
            <a:endParaRPr/>
          </a:p>
          <a:p>
            <a:pPr indent="0" lvl="0" marL="0" rtl="0" algn="l">
              <a:spcBef>
                <a:spcPts val="1600"/>
              </a:spcBef>
              <a:spcAft>
                <a:spcPts val="1600"/>
              </a:spcAft>
              <a:buNone/>
            </a:pPr>
            <a:r>
              <a:rPr lang="en"/>
              <a:t>                                                                                                              		</a:t>
            </a:r>
            <a:r>
              <a:rPr lang="en" sz="900"/>
              <a:t>Nikoloz Dzidzava</a:t>
            </a:r>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pic>
        <p:nvPicPr>
          <p:cNvPr id="68" name="Google Shape;68;p14"/>
          <p:cNvPicPr preferRelativeResize="0"/>
          <p:nvPr/>
        </p:nvPicPr>
        <p:blipFill>
          <a:blip r:embed="rId3">
            <a:alphaModFix/>
          </a:blip>
          <a:stretch>
            <a:fillRect/>
          </a:stretch>
        </p:blipFill>
        <p:spPr>
          <a:xfrm>
            <a:off x="2769650" y="800675"/>
            <a:ext cx="3542149" cy="35421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68"/>
                                        </p:tgtEl>
                                        <p:attrNameLst>
                                          <p:attrName>style.visibility</p:attrName>
                                        </p:attrNameLst>
                                      </p:cBhvr>
                                      <p:to>
                                        <p:strVal val="visible"/>
                                      </p:to>
                                    </p:set>
                                    <p:anim calcmode="lin" valueType="num">
                                      <p:cBhvr additive="base">
                                        <p:cTn dur="1000"/>
                                        <p:tgtEl>
                                          <p:spTgt spid="6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2"/>
          <p:cNvSpPr txBox="1"/>
          <p:nvPr>
            <p:ph type="title"/>
          </p:nvPr>
        </p:nvSpPr>
        <p:spPr>
          <a:xfrm>
            <a:off x="473525" y="159750"/>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Backend of Notifications</a:t>
            </a:r>
            <a:endParaRPr/>
          </a:p>
        </p:txBody>
      </p:sp>
      <p:sp>
        <p:nvSpPr>
          <p:cNvPr id="183" name="Google Shape;183;p3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4" name="Google Shape;184;p32"/>
          <p:cNvPicPr preferRelativeResize="0"/>
          <p:nvPr/>
        </p:nvPicPr>
        <p:blipFill>
          <a:blip r:embed="rId3">
            <a:alphaModFix/>
          </a:blip>
          <a:stretch>
            <a:fillRect/>
          </a:stretch>
        </p:blipFill>
        <p:spPr>
          <a:xfrm>
            <a:off x="573650" y="1540113"/>
            <a:ext cx="7915275" cy="1000125"/>
          </a:xfrm>
          <a:prstGeom prst="rect">
            <a:avLst/>
          </a:prstGeom>
          <a:noFill/>
          <a:ln>
            <a:noFill/>
          </a:ln>
        </p:spPr>
      </p:pic>
      <p:pic>
        <p:nvPicPr>
          <p:cNvPr id="185" name="Google Shape;185;p32"/>
          <p:cNvPicPr preferRelativeResize="0"/>
          <p:nvPr/>
        </p:nvPicPr>
        <p:blipFill>
          <a:blip r:embed="rId4">
            <a:alphaModFix/>
          </a:blip>
          <a:stretch>
            <a:fillRect/>
          </a:stretch>
        </p:blipFill>
        <p:spPr>
          <a:xfrm>
            <a:off x="473525" y="2926900"/>
            <a:ext cx="8546751" cy="1823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3"/>
          <p:cNvSpPr txBox="1"/>
          <p:nvPr>
            <p:ph type="title"/>
          </p:nvPr>
        </p:nvSpPr>
        <p:spPr>
          <a:xfrm>
            <a:off x="261425" y="293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Notification Creation</a:t>
            </a:r>
            <a:endParaRPr/>
          </a:p>
        </p:txBody>
      </p:sp>
      <p:sp>
        <p:nvSpPr>
          <p:cNvPr id="191" name="Google Shape;191;p33"/>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2" name="Google Shape;192;p33"/>
          <p:cNvPicPr preferRelativeResize="0"/>
          <p:nvPr/>
        </p:nvPicPr>
        <p:blipFill>
          <a:blip r:embed="rId3">
            <a:alphaModFix/>
          </a:blip>
          <a:stretch>
            <a:fillRect/>
          </a:stretch>
        </p:blipFill>
        <p:spPr>
          <a:xfrm>
            <a:off x="90475" y="967850"/>
            <a:ext cx="3760875" cy="3989599"/>
          </a:xfrm>
          <a:prstGeom prst="rect">
            <a:avLst/>
          </a:prstGeom>
          <a:noFill/>
          <a:ln>
            <a:noFill/>
          </a:ln>
        </p:spPr>
      </p:pic>
      <p:pic>
        <p:nvPicPr>
          <p:cNvPr id="193" name="Google Shape;193;p33"/>
          <p:cNvPicPr preferRelativeResize="0"/>
          <p:nvPr/>
        </p:nvPicPr>
        <p:blipFill>
          <a:blip r:embed="rId4">
            <a:alphaModFix/>
          </a:blip>
          <a:stretch>
            <a:fillRect/>
          </a:stretch>
        </p:blipFill>
        <p:spPr>
          <a:xfrm>
            <a:off x="3911675" y="990500"/>
            <a:ext cx="5193774" cy="3966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Triggers</a:t>
            </a:r>
            <a:endParaRPr/>
          </a:p>
        </p:txBody>
      </p:sp>
      <p:sp>
        <p:nvSpPr>
          <p:cNvPr id="199" name="Google Shape;199;p3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sz="1400">
                <a:latin typeface="Arial"/>
                <a:ea typeface="Arial"/>
                <a:cs typeface="Arial"/>
                <a:sym typeface="Arial"/>
              </a:rPr>
              <a:t>Users will have to set up their specific triggers to have notifications for them. There will be a variety of triggers, highly customizable. Some of these include: </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out-of-state transactions, </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large purchases, </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and minimum account balances. </a:t>
            </a:r>
            <a:endParaRPr sz="1400">
              <a:latin typeface="Arial"/>
              <a:ea typeface="Arial"/>
              <a:cs typeface="Arial"/>
              <a:sym typeface="Arial"/>
            </a:endParaRPr>
          </a:p>
          <a:p>
            <a:pPr indent="0" lvl="0" marL="45720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rPr lang="en" sz="1400">
                <a:latin typeface="Arial"/>
                <a:ea typeface="Arial"/>
                <a:cs typeface="Arial"/>
                <a:sym typeface="Arial"/>
              </a:rPr>
              <a:t>Users can set up multiple triggers for notifications or have zero of them. They will get notifications depending on their trigger preferences.</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sz="1400">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Triggered Events</a:t>
            </a:r>
            <a:endParaRPr/>
          </a:p>
        </p:txBody>
      </p:sp>
      <p:sp>
        <p:nvSpPr>
          <p:cNvPr id="205" name="Google Shape;205;p35"/>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400">
                <a:latin typeface="Arial"/>
                <a:ea typeface="Arial"/>
                <a:cs typeface="Arial"/>
                <a:sym typeface="Arial"/>
              </a:rPr>
              <a:t>On the triggered events page, users will have access to a detailed page displaying information regarding the past triggers that were set off.</a:t>
            </a:r>
            <a:endParaRPr sz="1400">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sz="1400">
              <a:latin typeface="Arial"/>
              <a:ea typeface="Arial"/>
              <a:cs typeface="Arial"/>
              <a:sym typeface="Arial"/>
            </a:endParaRPr>
          </a:p>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400">
                <a:latin typeface="Arial"/>
                <a:ea typeface="Arial"/>
                <a:cs typeface="Arial"/>
                <a:sym typeface="Arial"/>
              </a:rPr>
              <a:t>For a specific triggered event, a user will be able to see details such as the transaction that caused the trigger, the specific trigger type on the account that was set off, the date of event, on which account the trigger was set off etc.</a:t>
            </a:r>
            <a:endParaRPr sz="1400">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General Architecture</a:t>
            </a:r>
            <a:endParaRPr/>
          </a:p>
        </p:txBody>
      </p:sp>
      <p:sp>
        <p:nvSpPr>
          <p:cNvPr id="211" name="Google Shape;211;p3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2" name="Google Shape;212;p36">
            <a:hlinkClick r:id="rId3"/>
          </p:cNvPr>
          <p:cNvPicPr preferRelativeResize="0"/>
          <p:nvPr/>
        </p:nvPicPr>
        <p:blipFill>
          <a:blip r:embed="rId4">
            <a:alphaModFix/>
          </a:blip>
          <a:stretch>
            <a:fillRect/>
          </a:stretch>
        </p:blipFill>
        <p:spPr>
          <a:xfrm>
            <a:off x="744325" y="1350750"/>
            <a:ext cx="7451998" cy="28996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3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Database/API</a:t>
            </a:r>
            <a:endParaRPr/>
          </a:p>
        </p:txBody>
      </p:sp>
      <p:sp>
        <p:nvSpPr>
          <p:cNvPr id="218" name="Google Shape;218;p37"/>
          <p:cNvSpPr txBox="1"/>
          <p:nvPr>
            <p:ph idx="1" type="body"/>
          </p:nvPr>
        </p:nvSpPr>
        <p:spPr>
          <a:xfrm>
            <a:off x="311700" y="1225225"/>
            <a:ext cx="32388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Models:</a:t>
            </a:r>
            <a:endParaRPr/>
          </a:p>
          <a:p>
            <a:pPr indent="-342900" lvl="0" marL="457200" rtl="0" algn="l">
              <a:spcBef>
                <a:spcPts val="1600"/>
              </a:spcBef>
              <a:spcAft>
                <a:spcPts val="0"/>
              </a:spcAft>
              <a:buSzPts val="1800"/>
              <a:buChar char="-"/>
            </a:pPr>
            <a:r>
              <a:rPr lang="en"/>
              <a:t>Account</a:t>
            </a:r>
            <a:endParaRPr/>
          </a:p>
          <a:p>
            <a:pPr indent="-342900" lvl="0" marL="457200" rtl="0" algn="l">
              <a:spcBef>
                <a:spcPts val="0"/>
              </a:spcBef>
              <a:spcAft>
                <a:spcPts val="0"/>
              </a:spcAft>
              <a:buSzPts val="1800"/>
              <a:buChar char="-"/>
            </a:pPr>
            <a:r>
              <a:rPr lang="en"/>
              <a:t>User</a:t>
            </a:r>
            <a:endParaRPr/>
          </a:p>
          <a:p>
            <a:pPr indent="-342900" lvl="0" marL="457200" rtl="0" algn="l">
              <a:spcBef>
                <a:spcPts val="0"/>
              </a:spcBef>
              <a:spcAft>
                <a:spcPts val="0"/>
              </a:spcAft>
              <a:buSzPts val="1800"/>
              <a:buChar char="-"/>
            </a:pPr>
            <a:r>
              <a:rPr lang="en"/>
              <a:t>Transactions</a:t>
            </a:r>
            <a:endParaRPr/>
          </a:p>
          <a:p>
            <a:pPr indent="-342900" lvl="0" marL="457200" rtl="0" algn="l">
              <a:spcBef>
                <a:spcPts val="0"/>
              </a:spcBef>
              <a:spcAft>
                <a:spcPts val="0"/>
              </a:spcAft>
              <a:buSzPts val="1800"/>
              <a:buChar char="-"/>
            </a:pPr>
            <a:r>
              <a:rPr lang="en"/>
              <a:t>Notifications</a:t>
            </a:r>
            <a:endParaRPr/>
          </a:p>
          <a:p>
            <a:pPr indent="-342900" lvl="0" marL="457200" rtl="0" algn="l">
              <a:spcBef>
                <a:spcPts val="0"/>
              </a:spcBef>
              <a:spcAft>
                <a:spcPts val="0"/>
              </a:spcAft>
              <a:buSzPts val="1800"/>
              <a:buChar char="-"/>
            </a:pPr>
            <a:r>
              <a:rPr lang="en"/>
              <a:t>Triggers</a:t>
            </a:r>
            <a:endParaRPr/>
          </a:p>
          <a:p>
            <a:pPr indent="-342900" lvl="0" marL="457200" rtl="0" algn="l">
              <a:spcBef>
                <a:spcPts val="0"/>
              </a:spcBef>
              <a:spcAft>
                <a:spcPts val="0"/>
              </a:spcAft>
              <a:buSzPts val="1800"/>
              <a:buChar char="-"/>
            </a:pPr>
            <a:r>
              <a:rPr lang="en"/>
              <a:t>Triggered_events</a:t>
            </a:r>
            <a:endParaRPr/>
          </a:p>
          <a:p>
            <a:pPr indent="-342900" lvl="0" marL="457200" rtl="0" algn="l">
              <a:spcBef>
                <a:spcPts val="0"/>
              </a:spcBef>
              <a:spcAft>
                <a:spcPts val="0"/>
              </a:spcAft>
              <a:buSzPts val="1800"/>
              <a:buChar char="-"/>
            </a:pPr>
            <a:r>
              <a:rPr lang="en"/>
              <a:t>Custom categories</a:t>
            </a:r>
            <a:endParaRPr/>
          </a:p>
          <a:p>
            <a:pPr indent="-342900" lvl="0" marL="457200" rtl="0" algn="l">
              <a:spcBef>
                <a:spcPts val="0"/>
              </a:spcBef>
              <a:spcAft>
                <a:spcPts val="0"/>
              </a:spcAft>
              <a:buSzPts val="1800"/>
              <a:buChar char="-"/>
            </a:pPr>
            <a:r>
              <a:rPr lang="en"/>
              <a:t>User sessions</a:t>
            </a:r>
            <a:endParaRPr/>
          </a:p>
        </p:txBody>
      </p:sp>
      <p:sp>
        <p:nvSpPr>
          <p:cNvPr id="219" name="Google Shape;219;p37"/>
          <p:cNvSpPr txBox="1"/>
          <p:nvPr/>
        </p:nvSpPr>
        <p:spPr>
          <a:xfrm>
            <a:off x="3386500" y="1225225"/>
            <a:ext cx="5607900" cy="282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API:</a:t>
            </a:r>
            <a:endParaRPr sz="1800">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sz="1800">
                <a:latin typeface="Open Sans"/>
                <a:ea typeface="Open Sans"/>
                <a:cs typeface="Open Sans"/>
                <a:sym typeface="Open Sans"/>
              </a:rPr>
              <a:t>RESTful design</a:t>
            </a:r>
            <a:endParaRPr sz="1800">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sz="1800">
                <a:latin typeface="Open Sans"/>
                <a:ea typeface="Open Sans"/>
                <a:cs typeface="Open Sans"/>
                <a:sym typeface="Open Sans"/>
              </a:rPr>
              <a:t>JSON responses</a:t>
            </a:r>
            <a:endParaRPr sz="1800">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sz="1800">
                <a:latin typeface="Open Sans"/>
                <a:ea typeface="Open Sans"/>
                <a:cs typeface="Open Sans"/>
                <a:sym typeface="Open Sans"/>
              </a:rPr>
              <a:t>Consistent endpoints and responses</a:t>
            </a:r>
            <a:endParaRPr sz="1800">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sz="1800">
                <a:latin typeface="Open Sans"/>
                <a:ea typeface="Open Sans"/>
                <a:cs typeface="Open Sans"/>
                <a:sym typeface="Open Sans"/>
              </a:rPr>
              <a:t>Built in data validation</a:t>
            </a:r>
            <a:endParaRPr sz="1800">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sz="1800">
                <a:latin typeface="Open Sans"/>
                <a:ea typeface="Open Sans"/>
                <a:cs typeface="Open Sans"/>
                <a:sym typeface="Open Sans"/>
              </a:rPr>
              <a:t>Does the majority of the heavy lifting for the application</a:t>
            </a:r>
            <a:endParaRPr sz="1800">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/users</a:t>
            </a:r>
            <a:endParaRPr/>
          </a:p>
        </p:txBody>
      </p:sp>
      <p:sp>
        <p:nvSpPr>
          <p:cNvPr id="225" name="Google Shape;225;p38"/>
          <p:cNvSpPr txBox="1"/>
          <p:nvPr>
            <p:ph idx="1" type="body"/>
          </p:nvPr>
        </p:nvSpPr>
        <p:spPr>
          <a:xfrm>
            <a:off x="311700" y="1225225"/>
            <a:ext cx="44895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6" name="Google Shape;226;p38"/>
          <p:cNvPicPr preferRelativeResize="0"/>
          <p:nvPr/>
        </p:nvPicPr>
        <p:blipFill>
          <a:blip r:embed="rId3">
            <a:alphaModFix/>
          </a:blip>
          <a:stretch>
            <a:fillRect/>
          </a:stretch>
        </p:blipFill>
        <p:spPr>
          <a:xfrm>
            <a:off x="357525" y="1276625"/>
            <a:ext cx="4342599" cy="3354001"/>
          </a:xfrm>
          <a:prstGeom prst="rect">
            <a:avLst/>
          </a:prstGeom>
          <a:noFill/>
          <a:ln>
            <a:noFill/>
          </a:ln>
        </p:spPr>
      </p:pic>
      <p:sp>
        <p:nvSpPr>
          <p:cNvPr id="227" name="Google Shape;227;p38"/>
          <p:cNvSpPr txBox="1"/>
          <p:nvPr/>
        </p:nvSpPr>
        <p:spPr>
          <a:xfrm>
            <a:off x="5051000" y="1225125"/>
            <a:ext cx="3681900" cy="3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/users/:id (protected)</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PUT</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GET</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DELETE</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/users (unprotected)</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POST</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GET (index)</a:t>
            </a:r>
            <a:endParaRPr>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/users/:id/accounts</a:t>
            </a:r>
            <a:endParaRPr/>
          </a:p>
        </p:txBody>
      </p:sp>
      <p:sp>
        <p:nvSpPr>
          <p:cNvPr id="233" name="Google Shape;233;p39"/>
          <p:cNvSpPr txBox="1"/>
          <p:nvPr>
            <p:ph idx="1" type="body"/>
          </p:nvPr>
        </p:nvSpPr>
        <p:spPr>
          <a:xfrm>
            <a:off x="311700" y="1225225"/>
            <a:ext cx="43230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4" name="Google Shape;234;p39"/>
          <p:cNvPicPr preferRelativeResize="0"/>
          <p:nvPr/>
        </p:nvPicPr>
        <p:blipFill>
          <a:blip r:embed="rId3">
            <a:alphaModFix/>
          </a:blip>
          <a:stretch>
            <a:fillRect/>
          </a:stretch>
        </p:blipFill>
        <p:spPr>
          <a:xfrm>
            <a:off x="311701" y="1373250"/>
            <a:ext cx="4207225" cy="3057949"/>
          </a:xfrm>
          <a:prstGeom prst="rect">
            <a:avLst/>
          </a:prstGeom>
          <a:noFill/>
          <a:ln>
            <a:noFill/>
          </a:ln>
        </p:spPr>
      </p:pic>
      <p:sp>
        <p:nvSpPr>
          <p:cNvPr id="235" name="Google Shape;235;p39"/>
          <p:cNvSpPr txBox="1"/>
          <p:nvPr/>
        </p:nvSpPr>
        <p:spPr>
          <a:xfrm>
            <a:off x="5097250" y="1239625"/>
            <a:ext cx="3589500" cy="31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/users/:id/accounts/:id</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PUT</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GET</a:t>
            </a:r>
            <a:endParaRPr>
              <a:latin typeface="Open Sans"/>
              <a:ea typeface="Open Sans"/>
              <a:cs typeface="Open Sans"/>
              <a:sym typeface="Open Sans"/>
            </a:endParaRPr>
          </a:p>
          <a:p>
            <a:pPr indent="0" lvl="0" marL="45720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/users/:id/accounts</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POST</a:t>
            </a:r>
            <a:endParaRPr>
              <a:latin typeface="Open Sans"/>
              <a:ea typeface="Open Sans"/>
              <a:cs typeface="Open Sans"/>
              <a:sym typeface="Open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4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/transactions</a:t>
            </a:r>
            <a:endParaRPr/>
          </a:p>
        </p:txBody>
      </p:sp>
      <p:sp>
        <p:nvSpPr>
          <p:cNvPr id="241" name="Google Shape;241;p40"/>
          <p:cNvSpPr txBox="1"/>
          <p:nvPr>
            <p:ph idx="1" type="body"/>
          </p:nvPr>
        </p:nvSpPr>
        <p:spPr>
          <a:xfrm>
            <a:off x="311700" y="1225225"/>
            <a:ext cx="45357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2" name="Google Shape;242;p40"/>
          <p:cNvPicPr preferRelativeResize="0"/>
          <p:nvPr/>
        </p:nvPicPr>
        <p:blipFill>
          <a:blip r:embed="rId3">
            <a:alphaModFix/>
          </a:blip>
          <a:stretch>
            <a:fillRect/>
          </a:stretch>
        </p:blipFill>
        <p:spPr>
          <a:xfrm>
            <a:off x="384950" y="1382075"/>
            <a:ext cx="4389725" cy="3040298"/>
          </a:xfrm>
          <a:prstGeom prst="rect">
            <a:avLst/>
          </a:prstGeom>
          <a:noFill/>
          <a:ln>
            <a:noFill/>
          </a:ln>
        </p:spPr>
      </p:pic>
      <p:sp>
        <p:nvSpPr>
          <p:cNvPr id="243" name="Google Shape;243;p40"/>
          <p:cNvSpPr txBox="1"/>
          <p:nvPr/>
        </p:nvSpPr>
        <p:spPr>
          <a:xfrm>
            <a:off x="5273025" y="1221125"/>
            <a:ext cx="36447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/transactions/:id</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PUT (only category)</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GET</a:t>
            </a:r>
            <a:endParaRPr>
              <a:latin typeface="Open Sans"/>
              <a:ea typeface="Open Sans"/>
              <a:cs typeface="Open Sans"/>
              <a:sym typeface="Open Sans"/>
            </a:endParaRPr>
          </a:p>
          <a:p>
            <a:pPr indent="0" lvl="0" marL="45720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/transactions/search</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POST (payload is account number)</a:t>
            </a:r>
            <a:endParaRPr>
              <a:latin typeface="Open Sans"/>
              <a:ea typeface="Open Sans"/>
              <a:cs typeface="Open Sans"/>
              <a:sym typeface="Open Sans"/>
            </a:endParaRPr>
          </a:p>
          <a:p>
            <a:pPr indent="0" lvl="0" marL="45720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/transactions</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POST</a:t>
            </a:r>
            <a:endParaRPr>
              <a:latin typeface="Open Sans"/>
              <a:ea typeface="Open Sans"/>
              <a:cs typeface="Open Sans"/>
              <a:sym typeface="Open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41"/>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/triggers</a:t>
            </a:r>
            <a:endParaRPr/>
          </a:p>
        </p:txBody>
      </p:sp>
      <p:sp>
        <p:nvSpPr>
          <p:cNvPr id="249" name="Google Shape;249;p41"/>
          <p:cNvSpPr txBox="1"/>
          <p:nvPr>
            <p:ph idx="1" type="body"/>
          </p:nvPr>
        </p:nvSpPr>
        <p:spPr>
          <a:xfrm>
            <a:off x="311700" y="1225225"/>
            <a:ext cx="34998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0" name="Google Shape;250;p41"/>
          <p:cNvPicPr preferRelativeResize="0"/>
          <p:nvPr/>
        </p:nvPicPr>
        <p:blipFill>
          <a:blip r:embed="rId3">
            <a:alphaModFix/>
          </a:blip>
          <a:stretch>
            <a:fillRect/>
          </a:stretch>
        </p:blipFill>
        <p:spPr>
          <a:xfrm>
            <a:off x="350876" y="1225226"/>
            <a:ext cx="3319900" cy="2969525"/>
          </a:xfrm>
          <a:prstGeom prst="rect">
            <a:avLst/>
          </a:prstGeom>
          <a:noFill/>
          <a:ln>
            <a:noFill/>
          </a:ln>
        </p:spPr>
      </p:pic>
      <p:sp>
        <p:nvSpPr>
          <p:cNvPr id="251" name="Google Shape;251;p41"/>
          <p:cNvSpPr txBox="1"/>
          <p:nvPr/>
        </p:nvSpPr>
        <p:spPr>
          <a:xfrm>
            <a:off x="4079650" y="1230375"/>
            <a:ext cx="4680900" cy="329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/triggers/:id</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GET</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PUT</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DELETE</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/triggers/search</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POST (account number in payload)</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/triggers</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POST</a:t>
            </a:r>
            <a:endParaRPr>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pic>
        <p:nvPicPr>
          <p:cNvPr id="73" name="Google Shape;73;p15"/>
          <p:cNvPicPr preferRelativeResize="0"/>
          <p:nvPr/>
        </p:nvPicPr>
        <p:blipFill rotWithShape="1">
          <a:blip r:embed="rId3">
            <a:alphaModFix/>
          </a:blip>
          <a:srcRect b="19471" l="0" r="0" t="0"/>
          <a:stretch/>
        </p:blipFill>
        <p:spPr>
          <a:xfrm>
            <a:off x="1956625" y="764825"/>
            <a:ext cx="5085675" cy="3468350"/>
          </a:xfrm>
          <a:prstGeom prst="rect">
            <a:avLst/>
          </a:prstGeom>
          <a:noFill/>
          <a:ln>
            <a:noFill/>
          </a:ln>
        </p:spPr>
      </p:pic>
      <p:sp>
        <p:nvSpPr>
          <p:cNvPr id="74" name="Google Shape;74;p15"/>
          <p:cNvSpPr txBox="1"/>
          <p:nvPr/>
        </p:nvSpPr>
        <p:spPr>
          <a:xfrm rot="-867">
            <a:off x="5761793" y="3601059"/>
            <a:ext cx="2379000" cy="56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500">
                <a:latin typeface="Proxima Nova"/>
                <a:ea typeface="Proxima Nova"/>
                <a:cs typeface="Proxima Nova"/>
                <a:sym typeface="Proxima Nova"/>
              </a:rPr>
              <a:t>App</a:t>
            </a:r>
            <a:endParaRPr b="1" sz="3500">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20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4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Honorable Mentions</a:t>
            </a:r>
            <a:endParaRPr/>
          </a:p>
        </p:txBody>
      </p:sp>
      <p:sp>
        <p:nvSpPr>
          <p:cNvPr id="257" name="Google Shape;257;p42"/>
          <p:cNvSpPr txBox="1"/>
          <p:nvPr>
            <p:ph idx="1" type="body"/>
          </p:nvPr>
        </p:nvSpPr>
        <p:spPr>
          <a:xfrm>
            <a:off x="2355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/users/:id/notifications</a:t>
            </a:r>
            <a:endParaRPr/>
          </a:p>
          <a:p>
            <a:pPr indent="-342900" lvl="0" marL="457200" rtl="0" algn="l">
              <a:spcBef>
                <a:spcPts val="0"/>
              </a:spcBef>
              <a:spcAft>
                <a:spcPts val="0"/>
              </a:spcAft>
              <a:buSzPts val="1800"/>
              <a:buChar char="-"/>
            </a:pPr>
            <a:r>
              <a:rPr lang="en"/>
              <a:t>/triggered-events</a:t>
            </a:r>
            <a:endParaRPr/>
          </a:p>
          <a:p>
            <a:pPr indent="-342900" lvl="0" marL="457200" rtl="0" algn="l">
              <a:spcBef>
                <a:spcPts val="0"/>
              </a:spcBef>
              <a:spcAft>
                <a:spcPts val="0"/>
              </a:spcAft>
              <a:buSzPts val="1800"/>
              <a:buChar char="-"/>
            </a:pPr>
            <a:r>
              <a:rPr lang="en"/>
              <a:t>/session</a:t>
            </a:r>
            <a:endParaRPr/>
          </a:p>
          <a:p>
            <a:pPr indent="-342900" lvl="0" marL="457200" rtl="0" algn="l">
              <a:spcBef>
                <a:spcPts val="0"/>
              </a:spcBef>
              <a:spcAft>
                <a:spcPts val="0"/>
              </a:spcAft>
              <a:buSzPts val="1800"/>
              <a:buChar char="-"/>
            </a:pPr>
            <a:r>
              <a:rPr lang="en"/>
              <a:t>/custom-transaction-categories</a:t>
            </a:r>
            <a:endParaRPr/>
          </a:p>
          <a:p>
            <a:pPr indent="0" lvl="0" marL="0" rtl="0" algn="l">
              <a:spcBef>
                <a:spcPts val="1600"/>
              </a:spcBef>
              <a:spcAft>
                <a:spcPts val="16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4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Resource Protection</a:t>
            </a:r>
            <a:endParaRPr/>
          </a:p>
        </p:txBody>
      </p:sp>
      <p:sp>
        <p:nvSpPr>
          <p:cNvPr id="263" name="Google Shape;263;p43"/>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Logged in as spongebob trying to access patrick’s account info</a:t>
            </a:r>
            <a:endParaRPr/>
          </a:p>
        </p:txBody>
      </p:sp>
      <p:pic>
        <p:nvPicPr>
          <p:cNvPr id="264" name="Google Shape;264;p43"/>
          <p:cNvPicPr preferRelativeResize="0"/>
          <p:nvPr/>
        </p:nvPicPr>
        <p:blipFill>
          <a:blip r:embed="rId3">
            <a:alphaModFix/>
          </a:blip>
          <a:stretch>
            <a:fillRect/>
          </a:stretch>
        </p:blipFill>
        <p:spPr>
          <a:xfrm>
            <a:off x="378475" y="1847150"/>
            <a:ext cx="2452300" cy="3083576"/>
          </a:xfrm>
          <a:prstGeom prst="rect">
            <a:avLst/>
          </a:prstGeom>
          <a:noFill/>
          <a:ln>
            <a:noFill/>
          </a:ln>
        </p:spPr>
      </p:pic>
      <p:pic>
        <p:nvPicPr>
          <p:cNvPr id="265" name="Google Shape;265;p43"/>
          <p:cNvPicPr preferRelativeResize="0"/>
          <p:nvPr/>
        </p:nvPicPr>
        <p:blipFill>
          <a:blip r:embed="rId4">
            <a:alphaModFix/>
          </a:blip>
          <a:stretch>
            <a:fillRect/>
          </a:stretch>
        </p:blipFill>
        <p:spPr>
          <a:xfrm>
            <a:off x="4060426" y="2410950"/>
            <a:ext cx="3950876" cy="244577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4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Security</a:t>
            </a:r>
            <a:endParaRPr/>
          </a:p>
        </p:txBody>
      </p:sp>
      <p:sp>
        <p:nvSpPr>
          <p:cNvPr id="271" name="Google Shape;271;p4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Encrypted Session Tokens</a:t>
            </a:r>
            <a:endParaRPr/>
          </a:p>
          <a:p>
            <a:pPr indent="-342900" lvl="0" marL="457200" rtl="0" algn="l">
              <a:spcBef>
                <a:spcPts val="0"/>
              </a:spcBef>
              <a:spcAft>
                <a:spcPts val="0"/>
              </a:spcAft>
              <a:buSzPts val="1800"/>
              <a:buChar char="-"/>
            </a:pPr>
            <a:r>
              <a:rPr lang="en"/>
              <a:t>Salted Passwords</a:t>
            </a:r>
            <a:endParaRPr/>
          </a:p>
          <a:p>
            <a:pPr indent="-342900" lvl="0" marL="457200" rtl="0" algn="l">
              <a:spcBef>
                <a:spcPts val="0"/>
              </a:spcBef>
              <a:spcAft>
                <a:spcPts val="0"/>
              </a:spcAft>
              <a:buSzPts val="1800"/>
              <a:buChar char="-"/>
            </a:pPr>
            <a:r>
              <a:rPr lang="en"/>
              <a:t>Protection against SQL-injection</a:t>
            </a:r>
            <a:endParaRPr/>
          </a:p>
          <a:p>
            <a:pPr indent="-342900" lvl="0" marL="457200" rtl="0" algn="l">
              <a:spcBef>
                <a:spcPts val="0"/>
              </a:spcBef>
              <a:spcAft>
                <a:spcPts val="0"/>
              </a:spcAft>
              <a:buSzPts val="1800"/>
              <a:buChar char="-"/>
            </a:pPr>
            <a:r>
              <a:rPr lang="en"/>
              <a:t>Protected routes/resources</a:t>
            </a:r>
            <a:endParaRPr/>
          </a:p>
          <a:p>
            <a:pPr indent="0" lvl="0" marL="0" rtl="0" algn="l">
              <a:spcBef>
                <a:spcPts val="1600"/>
              </a:spcBef>
              <a:spcAft>
                <a:spcPts val="0"/>
              </a:spcAft>
              <a:buNone/>
            </a:pPr>
            <a:r>
              <a:rPr lang="en"/>
              <a:t>Improvements for the future:</a:t>
            </a:r>
            <a:endParaRPr/>
          </a:p>
          <a:p>
            <a:pPr indent="-342900" lvl="0" marL="457200" rtl="0" algn="l">
              <a:spcBef>
                <a:spcPts val="1600"/>
              </a:spcBef>
              <a:spcAft>
                <a:spcPts val="0"/>
              </a:spcAft>
              <a:buSzPts val="1800"/>
              <a:buChar char="-"/>
            </a:pPr>
            <a:r>
              <a:rPr lang="en"/>
              <a:t>Implement a better CORS policy</a:t>
            </a:r>
            <a:endParaRPr/>
          </a:p>
          <a:p>
            <a:pPr indent="-342900" lvl="0" marL="457200" rtl="0" algn="l">
              <a:spcBef>
                <a:spcPts val="0"/>
              </a:spcBef>
              <a:spcAft>
                <a:spcPts val="0"/>
              </a:spcAft>
              <a:buSzPts val="1800"/>
              <a:buChar char="-"/>
            </a:pPr>
            <a:r>
              <a:rPr lang="en"/>
              <a:t>Implement the use of CSRF tokens</a:t>
            </a:r>
            <a:endParaRPr/>
          </a:p>
          <a:p>
            <a:pPr indent="-342900" lvl="0" marL="457200" rtl="0" algn="l">
              <a:spcBef>
                <a:spcPts val="0"/>
              </a:spcBef>
              <a:spcAft>
                <a:spcPts val="0"/>
              </a:spcAft>
              <a:buSzPts val="1800"/>
              <a:buChar char="-"/>
            </a:pPr>
            <a:r>
              <a:rPr lang="en"/>
              <a:t>Oauth2.0 tokens instead of sessions for api</a:t>
            </a:r>
            <a:endParaRPr/>
          </a:p>
          <a:p>
            <a:pPr indent="-342900" lvl="0" marL="457200" rtl="0" algn="l">
              <a:spcBef>
                <a:spcPts val="0"/>
              </a:spcBef>
              <a:spcAft>
                <a:spcPts val="0"/>
              </a:spcAft>
              <a:buSzPts val="1800"/>
              <a:buChar char="-"/>
            </a:pPr>
            <a:r>
              <a:rPr lang="en"/>
              <a:t>HTTPS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4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Known bugs/Things that We Didn’t get to :(</a:t>
            </a:r>
            <a:endParaRPr/>
          </a:p>
        </p:txBody>
      </p:sp>
      <p:sp>
        <p:nvSpPr>
          <p:cNvPr id="277" name="Google Shape;277;p45"/>
          <p:cNvSpPr txBox="1"/>
          <p:nvPr>
            <p:ph idx="1" type="body"/>
          </p:nvPr>
        </p:nvSpPr>
        <p:spPr>
          <a:xfrm>
            <a:off x="311700" y="123447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Not all 500 errors are caught by our front end</a:t>
            </a:r>
            <a:endParaRPr/>
          </a:p>
          <a:p>
            <a:pPr indent="-342900" lvl="0" marL="457200" rtl="0" algn="l">
              <a:spcBef>
                <a:spcPts val="0"/>
              </a:spcBef>
              <a:spcAft>
                <a:spcPts val="0"/>
              </a:spcAft>
              <a:buSzPts val="1800"/>
              <a:buChar char="-"/>
            </a:pPr>
            <a:r>
              <a:rPr lang="en"/>
              <a:t>Notifications show up on notification page, but user is not notified </a:t>
            </a:r>
            <a:endParaRPr/>
          </a:p>
          <a:p>
            <a:pPr indent="-342900" lvl="0" marL="457200" rtl="0" algn="l">
              <a:spcBef>
                <a:spcPts val="0"/>
              </a:spcBef>
              <a:spcAft>
                <a:spcPts val="0"/>
              </a:spcAft>
              <a:buSzPts val="1800"/>
              <a:buChar char="-"/>
            </a:pPr>
            <a:r>
              <a:rPr lang="en"/>
              <a:t>There is an endpoint to add additional bank accounts to the user, but the ui doesn’t hook up to it </a:t>
            </a:r>
            <a:endParaRPr/>
          </a:p>
          <a:p>
            <a:pPr indent="-342900" lvl="0" marL="457200" rtl="0" algn="l">
              <a:spcBef>
                <a:spcPts val="0"/>
              </a:spcBef>
              <a:spcAft>
                <a:spcPts val="0"/>
              </a:spcAft>
              <a:buSzPts val="1800"/>
              <a:buChar char="-"/>
            </a:pPr>
            <a:r>
              <a:rPr lang="en"/>
              <a:t>Endpoints don’t allow for basic parameters such as limit, offset, etc.</a:t>
            </a:r>
            <a:endParaRPr/>
          </a:p>
          <a:p>
            <a:pPr indent="-342900" lvl="0" marL="457200" rtl="0" algn="l">
              <a:spcBef>
                <a:spcPts val="0"/>
              </a:spcBef>
              <a:spcAft>
                <a:spcPts val="0"/>
              </a:spcAft>
              <a:buSzPts val="1800"/>
              <a:buChar char="-"/>
            </a:pPr>
            <a:r>
              <a:rPr lang="en"/>
              <a:t>The API is a complete, finished product;  The UI still needs quite a bit of TLC</a:t>
            </a:r>
            <a:endParaRPr/>
          </a:p>
          <a:p>
            <a:pPr indent="-342900" lvl="0" marL="457200" rtl="0" algn="l">
              <a:spcBef>
                <a:spcPts val="0"/>
              </a:spcBef>
              <a:spcAft>
                <a:spcPts val="0"/>
              </a:spcAft>
              <a:buSzPts val="1800"/>
              <a:buChar char="-"/>
            </a:pPr>
            <a:r>
              <a:rPr lang="en"/>
              <a:t>Authentication/authorization is a bit dodgy</a:t>
            </a:r>
            <a:endParaRPr/>
          </a:p>
          <a:p>
            <a:pPr indent="-342900" lvl="0" marL="457200" rtl="0" algn="l">
              <a:spcBef>
                <a:spcPts val="0"/>
              </a:spcBef>
              <a:spcAft>
                <a:spcPts val="0"/>
              </a:spcAft>
              <a:buSzPts val="1800"/>
              <a:buChar char="-"/>
            </a:pPr>
            <a:r>
              <a:rPr lang="en"/>
              <a:t>Wanted to deploy to AWS with docker </a:t>
            </a:r>
            <a:r>
              <a:rPr lang="en"/>
              <a:t>containers</a:t>
            </a:r>
            <a:r>
              <a:rPr lang="en"/>
              <a:t>, didn’t get there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4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pic>
        <p:nvPicPr>
          <p:cNvPr id="283" name="Google Shape;283;p46"/>
          <p:cNvPicPr preferRelativeResize="0"/>
          <p:nvPr/>
        </p:nvPicPr>
        <p:blipFill>
          <a:blip r:embed="rId3">
            <a:alphaModFix/>
          </a:blip>
          <a:stretch>
            <a:fillRect/>
          </a:stretch>
        </p:blipFill>
        <p:spPr>
          <a:xfrm>
            <a:off x="1881263" y="1040600"/>
            <a:ext cx="5381467" cy="36914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5876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Signing Up/Logging In</a:t>
            </a:r>
            <a:endParaRPr/>
          </a:p>
        </p:txBody>
      </p:sp>
      <p:pic>
        <p:nvPicPr>
          <p:cNvPr id="80" name="Google Shape;80;p16"/>
          <p:cNvPicPr preferRelativeResize="0"/>
          <p:nvPr/>
        </p:nvPicPr>
        <p:blipFill rotWithShape="1">
          <a:blip r:embed="rId3">
            <a:alphaModFix/>
          </a:blip>
          <a:srcRect b="0" l="5033" r="0" t="9966"/>
          <a:stretch/>
        </p:blipFill>
        <p:spPr>
          <a:xfrm>
            <a:off x="235500" y="1774925"/>
            <a:ext cx="4260301" cy="2692493"/>
          </a:xfrm>
          <a:prstGeom prst="rect">
            <a:avLst/>
          </a:prstGeom>
          <a:noFill/>
          <a:ln>
            <a:noFill/>
          </a:ln>
        </p:spPr>
      </p:pic>
      <p:pic>
        <p:nvPicPr>
          <p:cNvPr id="81" name="Google Shape;81;p16"/>
          <p:cNvPicPr preferRelativeResize="0"/>
          <p:nvPr/>
        </p:nvPicPr>
        <p:blipFill rotWithShape="1">
          <a:blip r:embed="rId4">
            <a:alphaModFix/>
          </a:blip>
          <a:srcRect b="0" l="5069" r="0" t="9836"/>
          <a:stretch/>
        </p:blipFill>
        <p:spPr>
          <a:xfrm>
            <a:off x="4664650" y="1774925"/>
            <a:ext cx="4252257" cy="269250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Dashboard</a:t>
            </a:r>
            <a:endParaRPr/>
          </a:p>
        </p:txBody>
      </p:sp>
      <p:pic>
        <p:nvPicPr>
          <p:cNvPr id="87" name="Google Shape;87;p17"/>
          <p:cNvPicPr preferRelativeResize="0"/>
          <p:nvPr/>
        </p:nvPicPr>
        <p:blipFill rotWithShape="1">
          <a:blip r:embed="rId3">
            <a:alphaModFix/>
          </a:blip>
          <a:srcRect b="0" l="4952" r="0" t="10015"/>
          <a:stretch/>
        </p:blipFill>
        <p:spPr>
          <a:xfrm>
            <a:off x="1616175" y="975800"/>
            <a:ext cx="5911648" cy="37309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Profile Settings</a:t>
            </a:r>
            <a:endParaRPr/>
          </a:p>
        </p:txBody>
      </p:sp>
      <p:pic>
        <p:nvPicPr>
          <p:cNvPr id="93" name="Google Shape;93;p18"/>
          <p:cNvPicPr preferRelativeResize="0"/>
          <p:nvPr/>
        </p:nvPicPr>
        <p:blipFill rotWithShape="1">
          <a:blip r:embed="rId3">
            <a:alphaModFix/>
          </a:blip>
          <a:srcRect b="0" l="4952" r="0" t="9657"/>
          <a:stretch/>
        </p:blipFill>
        <p:spPr>
          <a:xfrm>
            <a:off x="1541825" y="1147225"/>
            <a:ext cx="6060349" cy="384022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Account Settings</a:t>
            </a:r>
            <a:endParaRPr/>
          </a:p>
        </p:txBody>
      </p:sp>
      <p:pic>
        <p:nvPicPr>
          <p:cNvPr id="99" name="Google Shape;99;p19"/>
          <p:cNvPicPr preferRelativeResize="0"/>
          <p:nvPr/>
        </p:nvPicPr>
        <p:blipFill rotWithShape="1">
          <a:blip r:embed="rId3">
            <a:alphaModFix/>
          </a:blip>
          <a:srcRect b="0" l="4952" r="0" t="9836"/>
          <a:stretch/>
        </p:blipFill>
        <p:spPr>
          <a:xfrm>
            <a:off x="1604859" y="1225225"/>
            <a:ext cx="5934288" cy="3752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Accounts</a:t>
            </a:r>
            <a:endParaRPr/>
          </a:p>
        </p:txBody>
      </p:sp>
      <p:pic>
        <p:nvPicPr>
          <p:cNvPr id="105" name="Google Shape;105;p20"/>
          <p:cNvPicPr preferRelativeResize="0"/>
          <p:nvPr/>
        </p:nvPicPr>
        <p:blipFill rotWithShape="1">
          <a:blip r:embed="rId3">
            <a:alphaModFix/>
          </a:blip>
          <a:srcRect b="0" l="4861" r="0" t="9461"/>
          <a:stretch/>
        </p:blipFill>
        <p:spPr>
          <a:xfrm>
            <a:off x="1575450" y="1147225"/>
            <a:ext cx="5993099" cy="38021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Customizing Triggers</a:t>
            </a:r>
            <a:endParaRPr/>
          </a:p>
        </p:txBody>
      </p:sp>
      <p:pic>
        <p:nvPicPr>
          <p:cNvPr id="111" name="Google Shape;111;p21"/>
          <p:cNvPicPr preferRelativeResize="0"/>
          <p:nvPr/>
        </p:nvPicPr>
        <p:blipFill rotWithShape="1">
          <a:blip r:embed="rId3">
            <a:alphaModFix/>
          </a:blip>
          <a:srcRect b="0" l="4952" r="0" t="10015"/>
          <a:stretch/>
        </p:blipFill>
        <p:spPr>
          <a:xfrm>
            <a:off x="1563863" y="1225225"/>
            <a:ext cx="6016272" cy="3796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